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49" r:id="rId6"/>
  </p:sldMasterIdLst>
  <p:sldIdLst>
    <p:sldId id="256" r:id="rId7"/>
    <p:sldId id="257" r:id="rId8"/>
    <p:sldId id="258" r:id="rId9"/>
    <p:sldId id="259" r:id="rId10"/>
    <p:sldId id="260" r:id="rId11"/>
    <p:sldId id="269" r:id="rId12"/>
    <p:sldId id="268" r:id="rId13"/>
    <p:sldId id="261" r:id="rId14"/>
    <p:sldId id="262" r:id="rId15"/>
    <p:sldId id="263" r:id="rId16"/>
    <p:sldId id="264" r:id="rId17"/>
    <p:sldId id="265" r:id="rId18"/>
    <p:sldId id="266" r:id="rId19"/>
    <p:sldId id="271" r:id="rId20"/>
    <p:sldId id="274" r:id="rId21"/>
    <p:sldId id="272" r:id="rId22"/>
    <p:sldId id="273"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59960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675284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30553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12755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7919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00518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85858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36837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31038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189623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470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5506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89666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6929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209229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9917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4819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242059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371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22586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91341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1170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97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8357130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887962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1477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127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6550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410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629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23161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81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0276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167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898132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593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0786662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1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19828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2062827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3516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455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26627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5486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60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70644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227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53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4678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58088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72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872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149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12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4773806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92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056916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07793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896249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0660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8570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7065965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34744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80362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3142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65423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92635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358822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0262947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9411781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16783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623566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67708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95694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7873970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618949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5918281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82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7210285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8413363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3026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1946043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50000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973542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403684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5791771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052203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592250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93562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4084409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283996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6335546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9666927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315856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2513698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49698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761304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7741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6855226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97499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6.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1049996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982839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257975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53255036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42076332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6A18BD-23A5-41B1-AEF1-D6F98E3BE7C9}" type="datetimeFigureOut">
              <a:rPr lang="en-US" smtClean="0"/>
              <a:t>7/23/2021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63608187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smtClean="0">
                <a:latin typeface="Algerian" panose="04020705040A02060702" pitchFamily="82" charset="0"/>
              </a:rPr>
              <a:t>A presentation on </a:t>
            </a:r>
            <a:br>
              <a:rPr lang="en-US" sz="2400" dirty="0" smtClean="0">
                <a:latin typeface="Algerian" panose="04020705040A02060702" pitchFamily="82" charset="0"/>
              </a:rPr>
            </a:br>
            <a:r>
              <a:rPr lang="en-US" sz="2400" dirty="0" smtClean="0">
                <a:latin typeface="Algerian" panose="04020705040A02060702" pitchFamily="82" charset="0"/>
              </a:rPr>
              <a:t>Sales of summer clothes In e-commerce Portal (wish.com)</a:t>
            </a:r>
            <a:endParaRPr lang="en-US" sz="2400" dirty="0">
              <a:latin typeface="Algerian" panose="04020705040A02060702" pitchFamily="82" charset="0"/>
            </a:endParaRPr>
          </a:p>
        </p:txBody>
      </p:sp>
      <p:sp>
        <p:nvSpPr>
          <p:cNvPr id="3" name="Subtitle 2"/>
          <p:cNvSpPr>
            <a:spLocks noGrp="1"/>
          </p:cNvSpPr>
          <p:nvPr>
            <p:ph type="subTitle" idx="1"/>
          </p:nvPr>
        </p:nvSpPr>
        <p:spPr/>
        <p:txBody>
          <a:bodyPr>
            <a:normAutofit fontScale="77500" lnSpcReduction="20000"/>
          </a:bodyPr>
          <a:lstStyle/>
          <a:p>
            <a:r>
              <a:rPr lang="en-US" dirty="0" smtClean="0"/>
              <a:t>BY</a:t>
            </a:r>
          </a:p>
          <a:p>
            <a:r>
              <a:rPr lang="en-US" dirty="0" smtClean="0"/>
              <a:t> </a:t>
            </a:r>
            <a:r>
              <a:rPr lang="en-US" dirty="0" err="1" smtClean="0"/>
              <a:t>Jayanta</a:t>
            </a:r>
            <a:r>
              <a:rPr lang="en-US" dirty="0" smtClean="0"/>
              <a:t> Das </a:t>
            </a:r>
          </a:p>
          <a:p>
            <a:r>
              <a:rPr lang="en-US" dirty="0" err="1" smtClean="0"/>
              <a:t>Santanu</a:t>
            </a:r>
            <a:r>
              <a:rPr lang="en-US" dirty="0" smtClean="0"/>
              <a:t> </a:t>
            </a:r>
            <a:r>
              <a:rPr lang="en-US" dirty="0" err="1" smtClean="0"/>
              <a:t>ghosh</a:t>
            </a:r>
            <a:endParaRPr lang="en-US" dirty="0" smtClean="0"/>
          </a:p>
          <a:p>
            <a:r>
              <a:rPr lang="en-US" dirty="0" err="1" smtClean="0"/>
              <a:t>Arijit</a:t>
            </a:r>
            <a:r>
              <a:rPr lang="en-US" dirty="0" smtClean="0"/>
              <a:t> Mukherjee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2514782"/>
      </p:ext>
    </p:extLst>
  </p:cSld>
  <p:clrMapOvr>
    <a:masterClrMapping/>
  </p:clrMapOvr>
  <mc:AlternateContent xmlns:mc="http://schemas.openxmlformats.org/markup-compatibility/2006" xmlns:p14="http://schemas.microsoft.com/office/powerpoint/2010/main">
    <mc:Choice Requires="p14">
      <p:transition spd="slow" p14:dur="2000" advTm="2509"/>
    </mc:Choice>
    <mc:Fallback xmlns="">
      <p:transition spd="slow" advTm="2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Inspiration</a:t>
            </a:r>
            <a:r>
              <a:rPr lang="en-US" dirty="0"/>
              <a:t/>
            </a:r>
            <a:br>
              <a:rPr lang="en-US" dirty="0"/>
            </a:br>
            <a:endParaRPr lang="en-US" dirty="0"/>
          </a:p>
        </p:txBody>
      </p:sp>
      <p:sp>
        <p:nvSpPr>
          <p:cNvPr id="3" name="Content Placeholder 2"/>
          <p:cNvSpPr>
            <a:spLocks noGrp="1"/>
          </p:cNvSpPr>
          <p:nvPr>
            <p:ph type="body" sz="half" idx="2"/>
          </p:nvPr>
        </p:nvSpPr>
        <p:spPr/>
        <p:txBody>
          <a:bodyPr>
            <a:normAutofit fontScale="85000" lnSpcReduction="10000"/>
          </a:bodyPr>
          <a:lstStyle/>
          <a:p>
            <a:r>
              <a:rPr lang="en-US" sz="1900" dirty="0">
                <a:latin typeface="+mj-lt"/>
              </a:rPr>
              <a:t>How about trying to validate the established idea of human sensitiveness to price drops ? (discounted price compared to original </a:t>
            </a:r>
            <a:r>
              <a:rPr lang="en-US" sz="1900" dirty="0" smtClean="0">
                <a:latin typeface="+mj-lt"/>
              </a:rPr>
              <a:t>retail price)</a:t>
            </a:r>
          </a:p>
          <a:p>
            <a:r>
              <a:rPr lang="en-US" sz="1900" dirty="0">
                <a:latin typeface="+mj-lt"/>
              </a:rPr>
              <a:t>You may look for top categories of products so that you know what sells </a:t>
            </a:r>
            <a:r>
              <a:rPr lang="en-US" sz="1900" dirty="0" smtClean="0">
                <a:latin typeface="+mj-lt"/>
              </a:rPr>
              <a:t>best</a:t>
            </a:r>
          </a:p>
          <a:p>
            <a:r>
              <a:rPr lang="en-US" sz="1900" dirty="0">
                <a:latin typeface="+mj-lt"/>
              </a:rPr>
              <a:t>Do bad products sell ? How about the relationship between the quality of a product (ratings) and its success ? Does the price factor into this?</a:t>
            </a:r>
          </a:p>
          <a:p>
            <a:endParaRPr lang="en-US" sz="1900" dirty="0">
              <a:latin typeface="+mj-lt"/>
            </a:endParaRPr>
          </a:p>
          <a:p>
            <a:endParaRPr lang="en-US" dirty="0">
              <a:latin typeface="+mj-lt"/>
            </a:endParaRPr>
          </a:p>
          <a:p>
            <a:endParaRPr lang="en-US" dirty="0"/>
          </a:p>
        </p:txBody>
      </p:sp>
      <p:pic>
        <p:nvPicPr>
          <p:cNvPr id="4098" name="Picture 2" descr="Is Wish Legit? Is Wish Shopping Safe? A Scam? – AdvisoryHQ"/>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4335" r="34335"/>
          <a:stretch>
            <a:fillRect/>
          </a:stretch>
        </p:blipFill>
        <p:spPr bwMode="auto">
          <a:xfrm>
            <a:off x="7785738" y="1041400"/>
            <a:ext cx="3063347"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90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Collection Methodology</a:t>
            </a:r>
            <a:endParaRPr lang="en-US" b="1" dirty="0"/>
          </a:p>
        </p:txBody>
      </p:sp>
      <p:sp>
        <p:nvSpPr>
          <p:cNvPr id="3" name="Content Placeholder 2"/>
          <p:cNvSpPr>
            <a:spLocks noGrp="1"/>
          </p:cNvSpPr>
          <p:nvPr>
            <p:ph idx="1"/>
          </p:nvPr>
        </p:nvSpPr>
        <p:spPr/>
        <p:txBody>
          <a:bodyPr/>
          <a:lstStyle/>
          <a:p>
            <a:r>
              <a:rPr lang="en-US" dirty="0">
                <a:latin typeface="+mj-lt"/>
              </a:rPr>
              <a:t>The data comes from the Wish platform. Basically, the products listed in the dataset are those that would appear if you type "summer" in the search field of the platform</a:t>
            </a:r>
            <a:r>
              <a:rPr lang="en-US" dirty="0" smtClean="0">
                <a:latin typeface="+mj-lt"/>
              </a:rPr>
              <a:t>.</a:t>
            </a:r>
          </a:p>
          <a:p>
            <a:r>
              <a:rPr lang="en-US" dirty="0">
                <a:latin typeface="+mj-lt"/>
              </a:rPr>
              <a:t>You can browse the Wish website or app to get a feel of the type of information you can get from there and how they are presented. This might give you some ideas and a better understanding.</a:t>
            </a:r>
          </a:p>
        </p:txBody>
      </p:sp>
    </p:spTree>
    <p:extLst>
      <p:ext uri="{BB962C8B-B14F-4D97-AF65-F5344CB8AC3E}">
        <p14:creationId xmlns:p14="http://schemas.microsoft.com/office/powerpoint/2010/main" val="4000020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Features and Columns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400" dirty="0">
                <a:latin typeface="+mj-lt"/>
              </a:rPr>
              <a:t>The data was scraped in the </a:t>
            </a:r>
            <a:r>
              <a:rPr lang="en-US" sz="2400" dirty="0" smtClean="0">
                <a:latin typeface="+mj-lt"/>
              </a:rPr>
              <a:t>French localization </a:t>
            </a:r>
            <a:r>
              <a:rPr lang="en-US" sz="2400" dirty="0">
                <a:latin typeface="+mj-lt"/>
              </a:rPr>
              <a:t>(hence some non-</a:t>
            </a:r>
            <a:r>
              <a:rPr lang="en-US" sz="2400" dirty="0" err="1">
                <a:latin typeface="+mj-lt"/>
              </a:rPr>
              <a:t>ascii</a:t>
            </a:r>
            <a:r>
              <a:rPr lang="en-US" sz="2400" dirty="0">
                <a:latin typeface="+mj-lt"/>
              </a:rPr>
              <a:t> </a:t>
            </a:r>
            <a:r>
              <a:rPr lang="en-US" sz="2400" dirty="0" err="1">
                <a:latin typeface="+mj-lt"/>
              </a:rPr>
              <a:t>latin</a:t>
            </a:r>
            <a:r>
              <a:rPr lang="en-US" sz="2400" dirty="0">
                <a:latin typeface="+mj-lt"/>
              </a:rPr>
              <a:t> characters such as « é » and « à ») in the title column</a:t>
            </a:r>
            <a:r>
              <a:rPr lang="en-US" sz="2400" dirty="0" smtClean="0">
                <a:latin typeface="+mj-lt"/>
              </a:rPr>
              <a:t>.</a:t>
            </a:r>
          </a:p>
          <a:p>
            <a:r>
              <a:rPr lang="en-US" sz="2400" dirty="0">
                <a:latin typeface="+mj-lt"/>
              </a:rPr>
              <a:t>The </a:t>
            </a:r>
            <a:r>
              <a:rPr lang="en-US" sz="2400" dirty="0" err="1">
                <a:latin typeface="+mj-lt"/>
              </a:rPr>
              <a:t>title_orig</a:t>
            </a:r>
            <a:r>
              <a:rPr lang="en-US" sz="2400" dirty="0">
                <a:latin typeface="+mj-lt"/>
              </a:rPr>
              <a:t> on the other hand contains the original title (the base title) that is displayed by default. When a translation is provided by the seller, it appears in the title column. When the title and </a:t>
            </a:r>
            <a:r>
              <a:rPr lang="en-US" sz="2400" dirty="0" err="1">
                <a:latin typeface="+mj-lt"/>
              </a:rPr>
              <a:t>title_orig</a:t>
            </a:r>
            <a:r>
              <a:rPr lang="en-US" sz="2400" dirty="0">
                <a:latin typeface="+mj-lt"/>
              </a:rPr>
              <a:t> columns are the same, it generally means that the seller did not specify a translation that would be displayed to users with </a:t>
            </a:r>
            <a:r>
              <a:rPr lang="en-US" sz="2400" dirty="0" smtClean="0">
                <a:latin typeface="+mj-lt"/>
              </a:rPr>
              <a:t>French </a:t>
            </a:r>
            <a:r>
              <a:rPr lang="en-US" sz="2400" dirty="0">
                <a:latin typeface="+mj-lt"/>
              </a:rPr>
              <a:t>settings</a:t>
            </a:r>
            <a:r>
              <a:rPr lang="en-US" sz="2400" dirty="0"/>
              <a:t>.</a:t>
            </a:r>
            <a:endParaRPr lang="en-US" sz="2400" dirty="0">
              <a:latin typeface="+mj-lt"/>
            </a:endParaRPr>
          </a:p>
        </p:txBody>
      </p:sp>
    </p:spTree>
    <p:extLst>
      <p:ext uri="{BB962C8B-B14F-4D97-AF65-F5344CB8AC3E}">
        <p14:creationId xmlns:p14="http://schemas.microsoft.com/office/powerpoint/2010/main" val="3754871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704" y="669703"/>
            <a:ext cx="2923504" cy="566670"/>
          </a:xfrm>
        </p:spPr>
        <p:txBody>
          <a:bodyPr>
            <a:normAutofit/>
          </a:bodyPr>
          <a:lstStyle/>
          <a:p>
            <a:r>
              <a:rPr lang="en-US" sz="2800" dirty="0" smtClean="0"/>
              <a:t>Data Dictionary</a:t>
            </a:r>
            <a:endParaRPr lang="en-US" sz="2800" dirty="0"/>
          </a:p>
        </p:txBody>
      </p:sp>
      <p:sp>
        <p:nvSpPr>
          <p:cNvPr id="3" name="Content Placeholder 2"/>
          <p:cNvSpPr>
            <a:spLocks noGrp="1"/>
          </p:cNvSpPr>
          <p:nvPr>
            <p:ph idx="1"/>
          </p:nvPr>
        </p:nvSpPr>
        <p:spPr>
          <a:xfrm>
            <a:off x="838200" y="1390919"/>
            <a:ext cx="10515600" cy="4868214"/>
          </a:xfrm>
        </p:spPr>
        <p:txBody>
          <a:bodyPr>
            <a:normAutofit fontScale="92500" lnSpcReduction="20000"/>
          </a:bodyPr>
          <a:lstStyle/>
          <a:p>
            <a:r>
              <a:rPr lang="en-US" sz="1400" b="1" dirty="0">
                <a:latin typeface="+mj-lt"/>
              </a:rPr>
              <a:t>title</a:t>
            </a:r>
            <a:r>
              <a:rPr lang="en-US" sz="1400" dirty="0">
                <a:latin typeface="+mj-lt"/>
              </a:rPr>
              <a:t>: Title for localized for </a:t>
            </a:r>
            <a:r>
              <a:rPr lang="en-US" sz="1400" dirty="0" smtClean="0">
                <a:latin typeface="+mj-lt"/>
              </a:rPr>
              <a:t>European </a:t>
            </a:r>
            <a:r>
              <a:rPr lang="en-US" sz="1400" dirty="0">
                <a:latin typeface="+mj-lt"/>
              </a:rPr>
              <a:t>countries. May be the same as </a:t>
            </a:r>
            <a:r>
              <a:rPr lang="en-US" sz="1400" dirty="0" err="1">
                <a:latin typeface="+mj-lt"/>
              </a:rPr>
              <a:t>title_orig</a:t>
            </a:r>
            <a:r>
              <a:rPr lang="en-US" sz="1400" dirty="0">
                <a:latin typeface="+mj-lt"/>
              </a:rPr>
              <a:t> if the seller did not offer a </a:t>
            </a:r>
            <a:r>
              <a:rPr lang="en-US" sz="1400" dirty="0" smtClean="0">
                <a:latin typeface="+mj-lt"/>
              </a:rPr>
              <a:t>translation.</a:t>
            </a:r>
          </a:p>
          <a:p>
            <a:r>
              <a:rPr lang="en-US" sz="1400" b="1" dirty="0" smtClean="0"/>
              <a:t>price</a:t>
            </a:r>
            <a:r>
              <a:rPr lang="en-US" sz="1400" dirty="0"/>
              <a:t>: </a:t>
            </a:r>
            <a:r>
              <a:rPr lang="en-US" sz="1400" dirty="0">
                <a:latin typeface="+mj-lt"/>
              </a:rPr>
              <a:t>price you would pay to get the </a:t>
            </a:r>
            <a:r>
              <a:rPr lang="en-US" sz="1400" dirty="0" smtClean="0">
                <a:latin typeface="+mj-lt"/>
              </a:rPr>
              <a:t>product</a:t>
            </a:r>
          </a:p>
          <a:p>
            <a:r>
              <a:rPr lang="en-US" sz="1400" b="1" dirty="0" err="1" smtClean="0"/>
              <a:t>title_orig</a:t>
            </a:r>
            <a:r>
              <a:rPr lang="en-US" sz="1400" dirty="0" smtClean="0"/>
              <a:t>: </a:t>
            </a:r>
            <a:r>
              <a:rPr lang="en-US" sz="1400" dirty="0" smtClean="0">
                <a:latin typeface="+mj-lt"/>
              </a:rPr>
              <a:t>Original English title of the product</a:t>
            </a:r>
          </a:p>
          <a:p>
            <a:r>
              <a:rPr lang="en-US" sz="1400" b="1" dirty="0" err="1"/>
              <a:t>retail_price</a:t>
            </a:r>
            <a:r>
              <a:rPr lang="en-US" sz="1200" b="1" dirty="0">
                <a:latin typeface="+mj-lt"/>
              </a:rPr>
              <a:t>: </a:t>
            </a:r>
            <a:r>
              <a:rPr lang="en-US" sz="1200" dirty="0">
                <a:latin typeface="+mj-lt"/>
              </a:rPr>
              <a:t>reference price for similar articles on the market, or in other stores/places. Used by the seller to indicate a regular value or the price before discount</a:t>
            </a:r>
            <a:r>
              <a:rPr lang="en-US" sz="1200" dirty="0" smtClean="0">
                <a:latin typeface="+mj-lt"/>
              </a:rPr>
              <a:t>.</a:t>
            </a:r>
          </a:p>
          <a:p>
            <a:r>
              <a:rPr lang="en-US" sz="1600" b="1" dirty="0" err="1">
                <a:latin typeface="+mj-lt"/>
              </a:rPr>
              <a:t>currency_buye</a:t>
            </a:r>
            <a:r>
              <a:rPr lang="en-US" sz="1600" dirty="0" err="1">
                <a:latin typeface="+mj-lt"/>
              </a:rPr>
              <a:t>r</a:t>
            </a:r>
            <a:r>
              <a:rPr lang="en-US" sz="1600" dirty="0"/>
              <a:t>: </a:t>
            </a:r>
            <a:r>
              <a:rPr lang="en-US" sz="1400" dirty="0">
                <a:latin typeface="+mj-lt"/>
              </a:rPr>
              <a:t>currency of the prices</a:t>
            </a:r>
          </a:p>
          <a:p>
            <a:r>
              <a:rPr lang="en-US" sz="1600" b="1" dirty="0" err="1"/>
              <a:t>units_sold</a:t>
            </a:r>
            <a:r>
              <a:rPr lang="en-US" sz="1600" dirty="0"/>
              <a:t>: </a:t>
            </a:r>
            <a:r>
              <a:rPr lang="en-US" sz="1400" dirty="0">
                <a:latin typeface="+mj-lt"/>
              </a:rPr>
              <a:t>Number of units sold. Lower bound approximation by </a:t>
            </a:r>
            <a:r>
              <a:rPr lang="en-US" sz="1400" dirty="0" smtClean="0">
                <a:latin typeface="+mj-lt"/>
              </a:rPr>
              <a:t>steps</a:t>
            </a:r>
          </a:p>
          <a:p>
            <a:r>
              <a:rPr lang="en-US" sz="1400" b="1" dirty="0" err="1"/>
              <a:t>uses_ad_boosts</a:t>
            </a:r>
            <a:r>
              <a:rPr lang="en-US" sz="1400" dirty="0"/>
              <a:t>: </a:t>
            </a:r>
            <a:r>
              <a:rPr lang="en-US" sz="1400" dirty="0">
                <a:latin typeface="+mj-lt"/>
              </a:rPr>
              <a:t>Whether the seller paid to boost his product within the platform (highlighting, better placement or whatever</a:t>
            </a:r>
            <a:r>
              <a:rPr lang="en-US" sz="1400" dirty="0" smtClean="0">
                <a:latin typeface="+mj-lt"/>
              </a:rPr>
              <a:t>)</a:t>
            </a:r>
          </a:p>
          <a:p>
            <a:r>
              <a:rPr lang="en-US" sz="1400" b="1" dirty="0"/>
              <a:t>rating</a:t>
            </a:r>
            <a:r>
              <a:rPr lang="en-US" sz="1400" dirty="0"/>
              <a:t>: Mean product </a:t>
            </a:r>
            <a:r>
              <a:rPr lang="en-US" sz="1400" dirty="0" smtClean="0"/>
              <a:t>rating</a:t>
            </a:r>
          </a:p>
          <a:p>
            <a:r>
              <a:rPr lang="en-US" sz="1400" b="1" dirty="0" err="1"/>
              <a:t>rating_count</a:t>
            </a:r>
            <a:r>
              <a:rPr lang="en-US" sz="1400" dirty="0"/>
              <a:t>: Total number of ratings of the </a:t>
            </a:r>
            <a:r>
              <a:rPr lang="en-US" sz="1400" dirty="0" smtClean="0"/>
              <a:t>product</a:t>
            </a:r>
          </a:p>
          <a:p>
            <a:r>
              <a:rPr lang="en-US" sz="1400" b="1" dirty="0" err="1" smtClean="0"/>
              <a:t>rating_five_count</a:t>
            </a:r>
            <a:r>
              <a:rPr lang="en-US" sz="1400" dirty="0" smtClean="0"/>
              <a:t>: </a:t>
            </a:r>
            <a:r>
              <a:rPr lang="en-US" sz="1400" dirty="0"/>
              <a:t>Number of 5-star ratings (the same as four three two one </a:t>
            </a:r>
            <a:r>
              <a:rPr lang="en-US" sz="1400" dirty="0" smtClean="0"/>
              <a:t>count</a:t>
            </a:r>
          </a:p>
          <a:p>
            <a:r>
              <a:rPr lang="en-US" sz="1400" dirty="0" err="1"/>
              <a:t>badges_count</a:t>
            </a:r>
            <a:r>
              <a:rPr lang="en-US" sz="1400" dirty="0"/>
              <a:t>: Number of badges the product or the seller </a:t>
            </a:r>
            <a:r>
              <a:rPr lang="en-US" sz="1400" dirty="0" smtClean="0"/>
              <a:t>have</a:t>
            </a:r>
          </a:p>
          <a:p>
            <a:r>
              <a:rPr lang="en-US" sz="1400" b="1" dirty="0" err="1"/>
              <a:t>badge_local_produc</a:t>
            </a:r>
            <a:r>
              <a:rPr lang="en-US" sz="1400" dirty="0" err="1"/>
              <a:t>t</a:t>
            </a:r>
            <a:r>
              <a:rPr lang="en-US" sz="1400" dirty="0" smtClean="0"/>
              <a:t>:. </a:t>
            </a:r>
            <a:r>
              <a:rPr lang="en-US" sz="1400" dirty="0"/>
              <a:t>A badge that denotes the product is a local product. Conditions may vary (being produced locally, or something else). Some people may prefer buying local products rather than. 1 means Yes, has the </a:t>
            </a:r>
            <a:r>
              <a:rPr lang="en-US" sz="1400" dirty="0" smtClean="0"/>
              <a:t>badge.</a:t>
            </a:r>
          </a:p>
          <a:p>
            <a:r>
              <a:rPr lang="en-US" sz="1400" b="1" dirty="0" err="1"/>
              <a:t>badge_product_quality</a:t>
            </a:r>
            <a:r>
              <a:rPr lang="en-US" sz="1400" dirty="0"/>
              <a:t>: is quality </a:t>
            </a:r>
            <a:r>
              <a:rPr lang="en-US" sz="1400" dirty="0" smtClean="0"/>
              <a:t>product</a:t>
            </a:r>
          </a:p>
          <a:p>
            <a:r>
              <a:rPr lang="en-US" sz="1400" b="1" dirty="0" err="1"/>
              <a:t>badge_fast_shipping</a:t>
            </a:r>
            <a:r>
              <a:rPr lang="en-US" sz="1400" dirty="0"/>
              <a:t>: support fast </a:t>
            </a:r>
            <a:r>
              <a:rPr lang="en-US" sz="1400" dirty="0" smtClean="0"/>
              <a:t>shipping</a:t>
            </a:r>
          </a:p>
          <a:p>
            <a:r>
              <a:rPr lang="en-US" sz="1400" b="1" dirty="0"/>
              <a:t>tags</a:t>
            </a:r>
            <a:r>
              <a:rPr lang="en-US" sz="1400" dirty="0"/>
              <a:t>: tags set by the </a:t>
            </a:r>
            <a:r>
              <a:rPr lang="en-US" sz="1400" dirty="0" smtClean="0"/>
              <a:t>seller</a:t>
            </a:r>
          </a:p>
          <a:p>
            <a:r>
              <a:rPr lang="en-US" sz="1400" b="1" dirty="0" err="1"/>
              <a:t>product_color</a:t>
            </a:r>
            <a:r>
              <a:rPr lang="en-US" sz="1400" dirty="0"/>
              <a:t>: Product's main </a:t>
            </a:r>
            <a:r>
              <a:rPr lang="en-US" sz="1400" dirty="0" smtClean="0"/>
              <a:t>color</a:t>
            </a:r>
          </a:p>
          <a:p>
            <a:endParaRPr lang="en-US" sz="1400" dirty="0" smtClean="0"/>
          </a:p>
          <a:p>
            <a:endParaRPr lang="en-US" sz="1400" dirty="0"/>
          </a:p>
          <a:p>
            <a:endParaRPr lang="en-US" sz="1400" dirty="0"/>
          </a:p>
          <a:p>
            <a:endParaRPr lang="en-US" sz="1400" dirty="0" smtClean="0"/>
          </a:p>
          <a:p>
            <a:endParaRPr lang="en-US" sz="1400" dirty="0"/>
          </a:p>
          <a:p>
            <a:endParaRPr lang="en-US" sz="1400" dirty="0"/>
          </a:p>
          <a:p>
            <a:endParaRPr lang="en-US" sz="1400" dirty="0"/>
          </a:p>
          <a:p>
            <a:endParaRPr lang="en-US" sz="1400" dirty="0"/>
          </a:p>
          <a:p>
            <a:endParaRPr lang="en-US" sz="1400" dirty="0" smtClean="0"/>
          </a:p>
          <a:p>
            <a:endParaRPr lang="en-US" sz="1400" dirty="0"/>
          </a:p>
          <a:p>
            <a:endParaRPr lang="en-US" sz="1400" dirty="0" smtClean="0"/>
          </a:p>
          <a:p>
            <a:endParaRPr lang="en-US" sz="1400" dirty="0" smtClean="0"/>
          </a:p>
          <a:p>
            <a:endParaRPr lang="en-US" sz="1400" dirty="0"/>
          </a:p>
          <a:p>
            <a:endParaRPr lang="en-US" sz="1400" dirty="0" smtClean="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smtClean="0">
              <a:latin typeface="+mj-lt"/>
            </a:endParaRPr>
          </a:p>
          <a:p>
            <a:endParaRPr lang="en-US" sz="2400" dirty="0">
              <a:latin typeface="+mj-lt"/>
            </a:endParaRPr>
          </a:p>
          <a:p>
            <a:endParaRPr lang="en-US" sz="2400" dirty="0">
              <a:latin typeface="+mj-lt"/>
            </a:endParaRPr>
          </a:p>
          <a:p>
            <a:endParaRPr lang="en-US" dirty="0">
              <a:latin typeface="+mj-lt"/>
            </a:endParaRPr>
          </a:p>
        </p:txBody>
      </p:sp>
    </p:spTree>
    <p:extLst>
      <p:ext uri="{BB962C8B-B14F-4D97-AF65-F5344CB8AC3E}">
        <p14:creationId xmlns:p14="http://schemas.microsoft.com/office/powerpoint/2010/main" val="1374637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3944"/>
            <a:ext cx="10515600" cy="5602310"/>
          </a:xfrm>
        </p:spPr>
        <p:txBody>
          <a:bodyPr>
            <a:normAutofit fontScale="92500" lnSpcReduction="10000"/>
          </a:bodyPr>
          <a:lstStyle/>
          <a:p>
            <a:r>
              <a:rPr lang="en-US" sz="1800" b="1" dirty="0" err="1"/>
              <a:t>product_variation_size_id</a:t>
            </a:r>
            <a:r>
              <a:rPr lang="en-US" sz="1800" dirty="0"/>
              <a:t>: </a:t>
            </a:r>
            <a:r>
              <a:rPr lang="en-US" sz="1800" dirty="0">
                <a:latin typeface="+mj-lt"/>
              </a:rPr>
              <a:t>One of the available size variation for this product</a:t>
            </a:r>
          </a:p>
          <a:p>
            <a:r>
              <a:rPr lang="en-US" sz="1800" b="1" dirty="0" err="1" smtClean="0"/>
              <a:t>product_variation_inventory</a:t>
            </a:r>
            <a:r>
              <a:rPr lang="en-US" sz="1800" dirty="0"/>
              <a:t>:</a:t>
            </a:r>
            <a:r>
              <a:rPr lang="en-US" sz="1800" dirty="0" smtClean="0"/>
              <a:t> </a:t>
            </a:r>
            <a:r>
              <a:rPr lang="en-US" sz="1800" dirty="0">
                <a:latin typeface="+mj-lt"/>
              </a:rPr>
              <a:t>Inventory the seller has. Max allowed quantity is </a:t>
            </a:r>
            <a:r>
              <a:rPr lang="en-US" sz="1800" dirty="0" smtClean="0">
                <a:latin typeface="+mj-lt"/>
              </a:rPr>
              <a:t>50</a:t>
            </a:r>
          </a:p>
          <a:p>
            <a:r>
              <a:rPr lang="en-US" sz="1800" dirty="0" err="1" smtClean="0"/>
              <a:t>shipping_option_name</a:t>
            </a:r>
            <a:endParaRPr lang="en-US" sz="1800" dirty="0" smtClean="0"/>
          </a:p>
          <a:p>
            <a:r>
              <a:rPr lang="en-US" sz="1800" b="1" dirty="0" err="1"/>
              <a:t>shipping_option_price</a:t>
            </a:r>
            <a:r>
              <a:rPr lang="en-US" sz="1800" b="1" dirty="0"/>
              <a:t>: </a:t>
            </a:r>
            <a:r>
              <a:rPr lang="en-US" sz="1800" dirty="0"/>
              <a:t>shipping </a:t>
            </a:r>
            <a:r>
              <a:rPr lang="en-US" sz="1800" dirty="0" smtClean="0"/>
              <a:t>price</a:t>
            </a:r>
          </a:p>
          <a:p>
            <a:r>
              <a:rPr lang="en-US" sz="1800" b="1" dirty="0" err="1"/>
              <a:t>shipping_is_expres</a:t>
            </a:r>
            <a:r>
              <a:rPr lang="en-US" sz="1800" dirty="0" err="1"/>
              <a:t>s</a:t>
            </a:r>
            <a:r>
              <a:rPr lang="en-US" sz="1800" dirty="0"/>
              <a:t>: whether the shipping is express or not. </a:t>
            </a:r>
            <a:endParaRPr lang="en-US" sz="1800" dirty="0" smtClean="0"/>
          </a:p>
          <a:p>
            <a:r>
              <a:rPr lang="en-US" sz="1800" b="1" dirty="0" err="1"/>
              <a:t>countries_shipped_to</a:t>
            </a:r>
            <a:r>
              <a:rPr lang="en-US" sz="1800" dirty="0"/>
              <a:t>: Number of countries this product is shipped to. Sellers may choose to limit where they ship a product </a:t>
            </a:r>
            <a:r>
              <a:rPr lang="en-US" sz="1800" dirty="0" smtClean="0"/>
              <a:t>to</a:t>
            </a:r>
          </a:p>
          <a:p>
            <a:r>
              <a:rPr lang="en-US" sz="1800" b="1" dirty="0" err="1"/>
              <a:t>inventory_total</a:t>
            </a:r>
            <a:r>
              <a:rPr lang="en-US" sz="1800" dirty="0"/>
              <a:t>: Total inventory for all the product's variations (size/color variations for instance</a:t>
            </a:r>
            <a:r>
              <a:rPr lang="en-US" sz="1800" dirty="0" smtClean="0"/>
              <a:t>)</a:t>
            </a:r>
          </a:p>
          <a:p>
            <a:r>
              <a:rPr lang="en-US" sz="1800" b="1" dirty="0" err="1"/>
              <a:t>has_urgency_banner</a:t>
            </a:r>
            <a:r>
              <a:rPr lang="en-US" sz="1800" dirty="0"/>
              <a:t>: whether there was an urgency banner with an </a:t>
            </a:r>
            <a:r>
              <a:rPr lang="en-US" sz="1800" dirty="0" smtClean="0"/>
              <a:t>urgency</a:t>
            </a:r>
          </a:p>
          <a:p>
            <a:r>
              <a:rPr lang="en-US" sz="1800" b="1" dirty="0" err="1"/>
              <a:t>urgency_text</a:t>
            </a:r>
            <a:r>
              <a:rPr lang="en-US" sz="1800" dirty="0"/>
              <a:t>: A text banner that appear over some products in the search results</a:t>
            </a:r>
            <a:r>
              <a:rPr lang="en-US" sz="1800" dirty="0" smtClean="0"/>
              <a:t>.</a:t>
            </a:r>
          </a:p>
          <a:p>
            <a:r>
              <a:rPr lang="en-US" sz="1800" b="1" dirty="0" err="1"/>
              <a:t>merchant_title</a:t>
            </a:r>
            <a:r>
              <a:rPr lang="en-US" sz="1800" dirty="0"/>
              <a:t>: Merchant's displayed name (show in the UI as the seller's shop name</a:t>
            </a:r>
            <a:r>
              <a:rPr lang="en-US" sz="1800" dirty="0" smtClean="0"/>
              <a:t>)</a:t>
            </a:r>
          </a:p>
          <a:p>
            <a:r>
              <a:rPr lang="en-US" sz="1800" b="1" dirty="0" err="1"/>
              <a:t>merchant_name</a:t>
            </a:r>
            <a:r>
              <a:rPr lang="en-US" sz="1800" dirty="0"/>
              <a:t>: Merchant's canonical name. A name not shown publicly. Used by the website under the hood as a canonical name. Easier to process since all lowercase without white </a:t>
            </a:r>
            <a:r>
              <a:rPr lang="en-US" sz="1800" dirty="0" smtClean="0"/>
              <a:t>space</a:t>
            </a:r>
          </a:p>
          <a:p>
            <a:r>
              <a:rPr lang="en-US" sz="1800" b="1" dirty="0" err="1"/>
              <a:t>merchant_rating_count</a:t>
            </a:r>
            <a:r>
              <a:rPr lang="en-US" sz="1800" dirty="0"/>
              <a:t>: Number of ratings of this </a:t>
            </a:r>
            <a:r>
              <a:rPr lang="en-US" sz="1800" dirty="0" smtClean="0"/>
              <a:t>seller</a:t>
            </a:r>
          </a:p>
          <a:p>
            <a:r>
              <a:rPr lang="en-US" sz="1800" b="1" dirty="0" err="1"/>
              <a:t>merchant_rating</a:t>
            </a:r>
            <a:r>
              <a:rPr lang="en-US" sz="1800" dirty="0"/>
              <a:t>: merchant's rating</a:t>
            </a:r>
          </a:p>
          <a:p>
            <a:r>
              <a:rPr lang="en-US" sz="1800" b="1" dirty="0" err="1"/>
              <a:t>merchant_profile_picture</a:t>
            </a:r>
            <a:r>
              <a:rPr lang="en-US" sz="1800" dirty="0"/>
              <a:t>: Custom profile picture of the seller (if the seller has one). Empty otherwise</a:t>
            </a:r>
            <a:r>
              <a:rPr lang="en-US" sz="1800" dirty="0" smtClean="0"/>
              <a:t>.</a:t>
            </a:r>
          </a:p>
          <a:p>
            <a:endParaRPr lang="en-US" sz="1800" dirty="0"/>
          </a:p>
          <a:p>
            <a:endParaRPr lang="en-US" sz="1800" dirty="0"/>
          </a:p>
          <a:p>
            <a:endParaRPr lang="en-US" sz="1800" dirty="0"/>
          </a:p>
          <a:p>
            <a:endParaRPr lang="en-US" sz="1800" dirty="0"/>
          </a:p>
          <a:p>
            <a:endParaRPr lang="en-US" sz="1700" dirty="0" smtClean="0"/>
          </a:p>
          <a:p>
            <a:endParaRPr lang="en-US" sz="1700" dirty="0"/>
          </a:p>
          <a:p>
            <a:endParaRPr lang="en-US" sz="1500" dirty="0"/>
          </a:p>
          <a:p>
            <a:endParaRPr lang="en-US" sz="1500" dirty="0"/>
          </a:p>
          <a:p>
            <a:endParaRPr lang="en-US" sz="1200" dirty="0"/>
          </a:p>
          <a:p>
            <a:endParaRPr lang="en-US" sz="1200" dirty="0"/>
          </a:p>
          <a:p>
            <a:endParaRPr lang="en-US" sz="1200" dirty="0"/>
          </a:p>
          <a:p>
            <a:endParaRPr lang="en-US" sz="1200" dirty="0"/>
          </a:p>
          <a:p>
            <a:endParaRPr lang="en-US" sz="1200" dirty="0">
              <a:latin typeface="+mj-lt"/>
            </a:endParaRPr>
          </a:p>
          <a:p>
            <a:pPr marL="0" indent="0">
              <a:buNone/>
            </a:pPr>
            <a:endParaRPr lang="en-US" dirty="0"/>
          </a:p>
        </p:txBody>
      </p:sp>
    </p:spTree>
    <p:extLst>
      <p:ext uri="{BB962C8B-B14F-4D97-AF65-F5344CB8AC3E}">
        <p14:creationId xmlns:p14="http://schemas.microsoft.com/office/powerpoint/2010/main" val="1451783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t>Features selection</a:t>
            </a:r>
            <a:endParaRPr lang="en-US" sz="2400" b="1" dirty="0"/>
          </a:p>
        </p:txBody>
      </p:sp>
      <p:sp>
        <p:nvSpPr>
          <p:cNvPr id="3" name="Content Placeholder 2"/>
          <p:cNvSpPr>
            <a:spLocks noGrp="1"/>
          </p:cNvSpPr>
          <p:nvPr>
            <p:ph idx="1"/>
          </p:nvPr>
        </p:nvSpPr>
        <p:spPr/>
        <p:txBody>
          <a:bodyPr>
            <a:normAutofit/>
          </a:bodyPr>
          <a:lstStyle/>
          <a:p>
            <a:r>
              <a:rPr lang="en-US" sz="1800" dirty="0" smtClean="0">
                <a:latin typeface="+mj-lt"/>
              </a:rPr>
              <a:t>Based on Domain knowledge selected most important features are price, retail price, rating, rating count ,product color and product variation size.</a:t>
            </a:r>
          </a:p>
          <a:p>
            <a:r>
              <a:rPr lang="en-US" sz="1800" dirty="0" smtClean="0">
                <a:latin typeface="+mj-lt"/>
              </a:rPr>
              <a:t>From EDA the selected features are badges counts , badges product quality, shipping option price ,country, merchant rating, merchant has profile pictures ,and merchant has  no profile pictures.</a:t>
            </a:r>
          </a:p>
          <a:p>
            <a:r>
              <a:rPr lang="en-US" sz="1800" dirty="0" smtClean="0">
                <a:latin typeface="+mj-lt"/>
              </a:rPr>
              <a:t>Rest of the features are redundant and making noise we don’t need those  features and dropped it.</a:t>
            </a:r>
            <a:endParaRPr lang="en-US" sz="1800" dirty="0">
              <a:latin typeface="+mj-lt"/>
            </a:endParaRPr>
          </a:p>
        </p:txBody>
      </p:sp>
    </p:spTree>
    <p:extLst>
      <p:ext uri="{BB962C8B-B14F-4D97-AF65-F5344CB8AC3E}">
        <p14:creationId xmlns:p14="http://schemas.microsoft.com/office/powerpoint/2010/main" val="1451053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 Selection and accuracy</a:t>
            </a:r>
            <a:endParaRPr lang="en-US" b="1" dirty="0"/>
          </a:p>
        </p:txBody>
      </p:sp>
      <p:sp>
        <p:nvSpPr>
          <p:cNvPr id="3" name="Content Placeholder 2"/>
          <p:cNvSpPr>
            <a:spLocks noGrp="1"/>
          </p:cNvSpPr>
          <p:nvPr>
            <p:ph idx="1"/>
          </p:nvPr>
        </p:nvSpPr>
        <p:spPr/>
        <p:txBody>
          <a:bodyPr>
            <a:normAutofit/>
          </a:bodyPr>
          <a:lstStyle/>
          <a:p>
            <a:pPr marL="0" indent="0">
              <a:buNone/>
            </a:pPr>
            <a:r>
              <a:rPr lang="en-US" sz="2000" dirty="0">
                <a:latin typeface="+mj-lt"/>
              </a:rPr>
              <a:t>Random Forests Classifier gives us a really good accuracy of 96% on the test set. But let's check this with k fold cross validation and see if there is </a:t>
            </a:r>
            <a:r>
              <a:rPr lang="en-US" sz="2000" dirty="0" smtClean="0">
                <a:latin typeface="+mj-lt"/>
              </a:rPr>
              <a:t> any  </a:t>
            </a:r>
            <a:r>
              <a:rPr lang="en-US" sz="2000" dirty="0" err="1" smtClean="0">
                <a:latin typeface="+mj-lt"/>
              </a:rPr>
              <a:t>overfitting</a:t>
            </a:r>
            <a:r>
              <a:rPr lang="en-US" sz="2000" dirty="0">
                <a:latin typeface="+mj-lt"/>
              </a:rPr>
              <a:t>. We can also checkout the important features (columns) in this dataset using the </a:t>
            </a:r>
            <a:r>
              <a:rPr lang="en-US" sz="2000" dirty="0" err="1" smtClean="0">
                <a:latin typeface="+mj-lt"/>
              </a:rPr>
              <a:t>RandomForestClassifier</a:t>
            </a:r>
            <a:r>
              <a:rPr lang="en-US" sz="2000" dirty="0" smtClean="0">
                <a:latin typeface="+mj-lt"/>
              </a:rPr>
              <a:t> </a:t>
            </a:r>
            <a:r>
              <a:rPr lang="en-US" sz="2000" dirty="0">
                <a:latin typeface="+mj-lt"/>
              </a:rPr>
              <a:t>as decision trees are one of the </a:t>
            </a:r>
            <a:r>
              <a:rPr lang="en-US" sz="2000" dirty="0" smtClean="0">
                <a:latin typeface="+mj-lt"/>
              </a:rPr>
              <a:t>best </a:t>
            </a:r>
            <a:r>
              <a:rPr lang="en-US" sz="2000" dirty="0">
                <a:latin typeface="+mj-lt"/>
              </a:rPr>
              <a:t>ways to do so.</a:t>
            </a:r>
          </a:p>
        </p:txBody>
      </p:sp>
    </p:spTree>
    <p:extLst>
      <p:ext uri="{BB962C8B-B14F-4D97-AF65-F5344CB8AC3E}">
        <p14:creationId xmlns:p14="http://schemas.microsoft.com/office/powerpoint/2010/main" val="234596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p:txBody>
          <a:bodyPr/>
          <a:lstStyle/>
          <a:p>
            <a:r>
              <a:rPr lang="en-US" sz="2000" dirty="0">
                <a:latin typeface="+mj-lt"/>
              </a:rPr>
              <a:t>The uses of ad boosts does not have any effect on number of units sold and might lose revenue from running ads</a:t>
            </a:r>
          </a:p>
          <a:p>
            <a:r>
              <a:rPr lang="en-US" sz="2000" dirty="0"/>
              <a:t>More accurate </a:t>
            </a:r>
            <a:r>
              <a:rPr lang="en-US" sz="2000" dirty="0" smtClean="0"/>
              <a:t> clinical analysis </a:t>
            </a:r>
            <a:r>
              <a:rPr lang="en-US" sz="2000" dirty="0"/>
              <a:t>can be done if the exact number of </a:t>
            </a:r>
            <a:r>
              <a:rPr lang="en-US" sz="2000" dirty="0" err="1"/>
              <a:t>units_sold</a:t>
            </a:r>
            <a:r>
              <a:rPr lang="en-US" sz="2000" dirty="0"/>
              <a:t> is known</a:t>
            </a:r>
          </a:p>
          <a:p>
            <a:r>
              <a:rPr lang="en-US" sz="2000" dirty="0"/>
              <a:t>Higher ratings means higher units sold</a:t>
            </a:r>
          </a:p>
          <a:p>
            <a:r>
              <a:rPr lang="en-US" sz="1800" dirty="0" smtClean="0"/>
              <a:t>Product quality badges seems to increase the success of the products.</a:t>
            </a:r>
            <a:endParaRPr lang="en-US" sz="1800" dirty="0"/>
          </a:p>
          <a:p>
            <a:endParaRPr lang="en-US" dirty="0"/>
          </a:p>
        </p:txBody>
      </p:sp>
    </p:spTree>
    <p:extLst>
      <p:ext uri="{BB962C8B-B14F-4D97-AF65-F5344CB8AC3E}">
        <p14:creationId xmlns:p14="http://schemas.microsoft.com/office/powerpoint/2010/main" val="970752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terview Questions You Should Ask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755" y="875764"/>
            <a:ext cx="7689711" cy="50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19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ifferent Ways to Say Thank-You — Emily Post"/>
          <p:cNvSpPr>
            <a:spLocks noChangeAspect="1" noChangeArrowheads="1"/>
          </p:cNvSpPr>
          <p:nvPr/>
        </p:nvSpPr>
        <p:spPr bwMode="auto">
          <a:xfrm>
            <a:off x="5165456" y="249570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Thank You Letter Danger: 5 Things You Should Never Inclu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825" y="978794"/>
            <a:ext cx="10045521" cy="475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12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What is E-COMMERCE?</a:t>
            </a:r>
            <a:endParaRPr lang="en-US" sz="3200" b="1" dirty="0"/>
          </a:p>
        </p:txBody>
      </p:sp>
      <p:sp>
        <p:nvSpPr>
          <p:cNvPr id="3" name="Content Placeholder 2"/>
          <p:cNvSpPr>
            <a:spLocks noGrp="1"/>
          </p:cNvSpPr>
          <p:nvPr>
            <p:ph sz="half" idx="1"/>
          </p:nvPr>
        </p:nvSpPr>
        <p:spPr/>
        <p:txBody>
          <a:bodyPr>
            <a:normAutofit/>
          </a:bodyPr>
          <a:lstStyle/>
          <a:p>
            <a:r>
              <a:rPr lang="en-US" dirty="0" smtClean="0">
                <a:latin typeface="+mj-lt"/>
              </a:rPr>
              <a:t>Commonly knows as Electronic Marketing.</a:t>
            </a:r>
          </a:p>
          <a:p>
            <a:r>
              <a:rPr lang="en-US" dirty="0" smtClean="0">
                <a:latin typeface="+mj-lt"/>
              </a:rPr>
              <a:t>It consists of buying and selling goods and services over an electronic Systems Such as internet and other computer systems.</a:t>
            </a:r>
          </a:p>
          <a:p>
            <a:r>
              <a:rPr lang="en-US" dirty="0" smtClean="0">
                <a:latin typeface="+mj-lt"/>
              </a:rPr>
              <a:t>E-Commerce is about  purchasing, selling, exchanging  goods and services over computer Networks (internet) through which transaction or terms of sales are performed Electronically </a:t>
            </a:r>
            <a:endParaRPr lang="en-US" dirty="0">
              <a:latin typeface="+mj-lt"/>
            </a:endParaRPr>
          </a:p>
        </p:txBody>
      </p:sp>
      <p:pic>
        <p:nvPicPr>
          <p:cNvPr id="1026" name="Picture 2" descr="What Is Ecommerce with Examples | Ecommerce or E-commerc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096000" y="1027906"/>
            <a:ext cx="5692461" cy="51490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809395"/>
      </p:ext>
    </p:extLst>
  </p:cSld>
  <p:clrMapOvr>
    <a:masterClrMapping/>
  </p:clrMapOvr>
  <mc:AlternateContent xmlns:mc="http://schemas.openxmlformats.org/markup-compatibility/2006" xmlns:p14="http://schemas.microsoft.com/office/powerpoint/2010/main">
    <mc:Choice Requires="p14">
      <p:transition spd="slow" p14:dur="2000" advTm="898"/>
    </mc:Choice>
    <mc:Fallback xmlns="">
      <p:transition spd="slow" advTm="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to know?</a:t>
            </a:r>
            <a:endParaRPr lang="en-US" dirty="0"/>
          </a:p>
        </p:txBody>
      </p:sp>
      <p:sp>
        <p:nvSpPr>
          <p:cNvPr id="3" name="Content Placeholder 2"/>
          <p:cNvSpPr>
            <a:spLocks noGrp="1"/>
          </p:cNvSpPr>
          <p:nvPr>
            <p:ph sz="half" idx="1"/>
          </p:nvPr>
        </p:nvSpPr>
        <p:spPr/>
        <p:txBody>
          <a:bodyPr/>
          <a:lstStyle/>
          <a:p>
            <a:r>
              <a:rPr lang="en-US" dirty="0" smtClean="0"/>
              <a:t>B2B-</a:t>
            </a:r>
            <a:r>
              <a:rPr lang="en-US" dirty="0" smtClean="0">
                <a:latin typeface="+mj-lt"/>
              </a:rPr>
              <a:t>This is business to business ,or selling the products to another business </a:t>
            </a:r>
            <a:endParaRPr lang="en-US" dirty="0" smtClean="0"/>
          </a:p>
          <a:p>
            <a:r>
              <a:rPr lang="en-US" dirty="0" smtClean="0"/>
              <a:t>B2C-</a:t>
            </a:r>
            <a:r>
              <a:rPr lang="en-US" dirty="0" smtClean="0">
                <a:latin typeface="+mj-lt"/>
              </a:rPr>
              <a:t>Business to Consumer or  selling, directly to the product. </a:t>
            </a:r>
            <a:r>
              <a:rPr lang="en-US" dirty="0">
                <a:latin typeface="+mj-lt"/>
              </a:rPr>
              <a:t>O</a:t>
            </a:r>
            <a:r>
              <a:rPr lang="en-US" dirty="0" smtClean="0">
                <a:latin typeface="+mj-lt"/>
              </a:rPr>
              <a:t>ur dataset is all about B2c.</a:t>
            </a:r>
          </a:p>
          <a:p>
            <a:endParaRPr lang="en-US" dirty="0" smtClean="0">
              <a:latin typeface="+mj-lt"/>
            </a:endParaRPr>
          </a:p>
          <a:p>
            <a:pPr marL="0" indent="0">
              <a:buNone/>
            </a:pPr>
            <a:endParaRPr lang="en-US" dirty="0">
              <a:latin typeface="+mj-lt"/>
            </a:endParaRPr>
          </a:p>
        </p:txBody>
      </p:sp>
      <p:pic>
        <p:nvPicPr>
          <p:cNvPr id="2054" name="Picture 6" descr="B2B vs B2C Marketing Automation : Know the Difference Between The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97635" y="2632441"/>
            <a:ext cx="4718050" cy="316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744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E-commerce</a:t>
            </a:r>
            <a:endParaRPr lang="en-US" b="1" dirty="0"/>
          </a:p>
        </p:txBody>
      </p:sp>
      <p:sp>
        <p:nvSpPr>
          <p:cNvPr id="3" name="Content Placeholder 2"/>
          <p:cNvSpPr>
            <a:spLocks noGrp="1"/>
          </p:cNvSpPr>
          <p:nvPr>
            <p:ph idx="1"/>
          </p:nvPr>
        </p:nvSpPr>
        <p:spPr/>
        <p:txBody>
          <a:bodyPr/>
          <a:lstStyle/>
          <a:p>
            <a:r>
              <a:rPr lang="en-US" dirty="0" smtClean="0">
                <a:latin typeface="+mj-lt"/>
              </a:rPr>
              <a:t>Extra source of Revenue</a:t>
            </a:r>
          </a:p>
          <a:p>
            <a:r>
              <a:rPr lang="en-US" dirty="0" smtClean="0">
                <a:latin typeface="+mj-lt"/>
              </a:rPr>
              <a:t>An additional channel of distribution ,especially for consumers who live in very far from fashion houses</a:t>
            </a:r>
          </a:p>
          <a:p>
            <a:r>
              <a:rPr lang="en-US" dirty="0" smtClean="0">
                <a:latin typeface="+mj-lt"/>
              </a:rPr>
              <a:t>No overhead from rent, etc. or operating costs </a:t>
            </a:r>
          </a:p>
          <a:p>
            <a:r>
              <a:rPr lang="en-US" dirty="0" smtClean="0">
                <a:latin typeface="+mj-lt"/>
              </a:rPr>
              <a:t>Faster transactions</a:t>
            </a:r>
          </a:p>
          <a:p>
            <a:r>
              <a:rPr lang="en-US" dirty="0" smtClean="0">
                <a:latin typeface="+mj-lt"/>
              </a:rPr>
              <a:t>Consumer can see new collection faster </a:t>
            </a:r>
            <a:endParaRPr lang="en-US" dirty="0">
              <a:latin typeface="+mj-lt"/>
            </a:endParaRPr>
          </a:p>
        </p:txBody>
      </p:sp>
    </p:spTree>
    <p:extLst>
      <p:ext uri="{BB962C8B-B14F-4D97-AF65-F5344CB8AC3E}">
        <p14:creationId xmlns:p14="http://schemas.microsoft.com/office/powerpoint/2010/main" val="1140616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Disadvantages of ecommerce</a:t>
            </a:r>
            <a:endParaRPr lang="en-US" b="1" dirty="0"/>
          </a:p>
        </p:txBody>
      </p:sp>
      <p:sp>
        <p:nvSpPr>
          <p:cNvPr id="3" name="Content Placeholder 2"/>
          <p:cNvSpPr>
            <a:spLocks noGrp="1"/>
          </p:cNvSpPr>
          <p:nvPr>
            <p:ph idx="1"/>
          </p:nvPr>
        </p:nvSpPr>
        <p:spPr/>
        <p:txBody>
          <a:bodyPr/>
          <a:lstStyle/>
          <a:p>
            <a:r>
              <a:rPr lang="en-US" dirty="0" smtClean="0">
                <a:latin typeface="+mj-lt"/>
              </a:rPr>
              <a:t>High set-up costs </a:t>
            </a:r>
          </a:p>
          <a:p>
            <a:r>
              <a:rPr lang="en-US" dirty="0" smtClean="0">
                <a:latin typeface="+mj-lt"/>
              </a:rPr>
              <a:t>Charges apply for online transaction </a:t>
            </a:r>
          </a:p>
          <a:p>
            <a:r>
              <a:rPr lang="en-US" dirty="0" smtClean="0">
                <a:latin typeface="+mj-lt"/>
              </a:rPr>
              <a:t>Risk of fraudulent trade </a:t>
            </a:r>
          </a:p>
          <a:p>
            <a:r>
              <a:rPr lang="en-US" dirty="0" smtClean="0">
                <a:latin typeface="+mj-lt"/>
              </a:rPr>
              <a:t>Internet is volatile</a:t>
            </a:r>
          </a:p>
          <a:p>
            <a:r>
              <a:rPr lang="en-US" dirty="0" smtClean="0">
                <a:latin typeface="+mj-lt"/>
              </a:rPr>
              <a:t> Customers can’t try on the clothes, etc.</a:t>
            </a:r>
          </a:p>
          <a:p>
            <a:endParaRPr lang="en-US" dirty="0">
              <a:latin typeface="+mj-lt"/>
            </a:endParaRPr>
          </a:p>
        </p:txBody>
      </p:sp>
    </p:spTree>
    <p:extLst>
      <p:ext uri="{BB962C8B-B14F-4D97-AF65-F5344CB8AC3E}">
        <p14:creationId xmlns:p14="http://schemas.microsoft.com/office/powerpoint/2010/main" val="3846362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p:txBody>
          <a:bodyPr>
            <a:normAutofit fontScale="92500" lnSpcReduction="20000"/>
          </a:bodyPr>
          <a:lstStyle/>
          <a:p>
            <a:r>
              <a:rPr lang="en-US" dirty="0"/>
              <a:t>E-commerce platform becomes reality of disruption that changes the form of </a:t>
            </a:r>
            <a:r>
              <a:rPr lang="en-US" dirty="0" smtClean="0"/>
              <a:t>physical </a:t>
            </a:r>
            <a:r>
              <a:rPr lang="en-US" dirty="0"/>
              <a:t>transactions into online (despite social media), especially in the developing world. Using this platform, entrepreneurs can take advantage of it in business optimization, accelerating business development, access to new market segments, etc. But the question likely to appear is about how to do so?</a:t>
            </a:r>
            <a:endParaRPr lang="en-US" dirty="0" smtClean="0">
              <a:latin typeface="+mj-lt"/>
            </a:endParaRPr>
          </a:p>
          <a:p>
            <a:pPr marL="0" indent="0">
              <a:buNone/>
            </a:pPr>
            <a:endParaRPr lang="en-US" dirty="0">
              <a:latin typeface="+mj-lt"/>
            </a:endParaRPr>
          </a:p>
          <a:p>
            <a:r>
              <a:rPr lang="en-US" dirty="0" smtClean="0">
                <a:latin typeface="+mj-lt"/>
              </a:rPr>
              <a:t>This </a:t>
            </a:r>
            <a:r>
              <a:rPr lang="en-US" dirty="0">
                <a:latin typeface="+mj-lt"/>
              </a:rPr>
              <a:t>dataset contains product listings as well as products ratings and sales performance, which you would not find in other datasets. With this, you can finally start to look for correlations and patterns regarding the success of a product and the various </a:t>
            </a:r>
            <a:r>
              <a:rPr lang="en-US" dirty="0" smtClean="0">
                <a:latin typeface="+mj-lt"/>
              </a:rPr>
              <a:t>components.</a:t>
            </a:r>
            <a:endParaRPr lang="en-US" dirty="0">
              <a:latin typeface="+mj-lt"/>
            </a:endParaRPr>
          </a:p>
        </p:txBody>
      </p:sp>
    </p:spTree>
    <p:extLst>
      <p:ext uri="{BB962C8B-B14F-4D97-AF65-F5344CB8AC3E}">
        <p14:creationId xmlns:p14="http://schemas.microsoft.com/office/powerpoint/2010/main" val="2083837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O</a:t>
            </a:r>
            <a:r>
              <a:rPr lang="en-US" b="1" dirty="0" smtClean="0"/>
              <a:t>bjective</a:t>
            </a:r>
            <a:endParaRPr lang="en-US" b="1" dirty="0"/>
          </a:p>
        </p:txBody>
      </p:sp>
      <p:sp>
        <p:nvSpPr>
          <p:cNvPr id="3" name="Subtitle 2"/>
          <p:cNvSpPr>
            <a:spLocks noGrp="1"/>
          </p:cNvSpPr>
          <p:nvPr>
            <p:ph type="subTitle" idx="1"/>
          </p:nvPr>
        </p:nvSpPr>
        <p:spPr/>
        <p:txBody>
          <a:bodyPr/>
          <a:lstStyle/>
          <a:p>
            <a:r>
              <a:rPr lang="en-US" dirty="0">
                <a:latin typeface="+mj-lt"/>
              </a:rPr>
              <a:t>Understanding how well a product is going to sell </a:t>
            </a:r>
            <a:r>
              <a:rPr lang="en-US" dirty="0" smtClean="0">
                <a:latin typeface="+mj-lt"/>
              </a:rPr>
              <a:t>that </a:t>
            </a:r>
            <a:r>
              <a:rPr lang="en-US" dirty="0">
                <a:latin typeface="+mj-lt"/>
              </a:rPr>
              <a:t>is published on the E-Commerce platform Wish </a:t>
            </a:r>
            <a:r>
              <a:rPr lang="en-US" dirty="0" smtClean="0">
                <a:latin typeface="+mj-lt"/>
              </a:rPr>
              <a:t>using </a:t>
            </a:r>
            <a:r>
              <a:rPr lang="en-US" dirty="0">
                <a:latin typeface="+mj-lt"/>
              </a:rPr>
              <a:t>Machine Learning</a:t>
            </a:r>
            <a:r>
              <a:rPr lang="en-US" dirty="0"/>
              <a:t>.</a:t>
            </a:r>
          </a:p>
        </p:txBody>
      </p:sp>
    </p:spTree>
    <p:extLst>
      <p:ext uri="{BB962C8B-B14F-4D97-AF65-F5344CB8AC3E}">
        <p14:creationId xmlns:p14="http://schemas.microsoft.com/office/powerpoint/2010/main" val="1225120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3512" y="201389"/>
            <a:ext cx="3505199" cy="976312"/>
          </a:xfrm>
        </p:spPr>
        <p:txBody>
          <a:bodyPr/>
          <a:lstStyle/>
          <a:p>
            <a:r>
              <a:rPr lang="en-US" b="1" dirty="0" smtClean="0"/>
              <a:t>Context</a:t>
            </a:r>
            <a:endParaRPr lang="en-US" b="1" dirty="0"/>
          </a:p>
        </p:txBody>
      </p:sp>
      <p:sp>
        <p:nvSpPr>
          <p:cNvPr id="5" name="AutoShape 2" descr="Clear Your All Doubts Before Going For eCommerce Website Design"/>
          <p:cNvSpPr>
            <a:spLocks noGrp="1" noChangeAspect="1" noChangeArrowheads="1"/>
          </p:cNvSpPr>
          <p:nvPr>
            <p:ph type="body" sz="half"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85000" lnSpcReduction="10000"/>
          </a:bodyPr>
          <a:lstStyle/>
          <a:p>
            <a:pPr marL="342900" indent="-342900">
              <a:buFont typeface="Arial" panose="020B0604020202020204" pitchFamily="34" charset="0"/>
              <a:buChar char="•"/>
            </a:pPr>
            <a:r>
              <a:rPr lang="en-US" sz="2000" dirty="0"/>
              <a:t>Studying top products requires more than just product listings. You also need to know what sells well and what does not</a:t>
            </a:r>
            <a:r>
              <a:rPr lang="en-US" sz="2000" dirty="0" smtClean="0"/>
              <a:t>.</a:t>
            </a:r>
          </a:p>
          <a:p>
            <a:pPr marL="342900" indent="-342900">
              <a:buFont typeface="Arial" panose="020B0604020202020204" pitchFamily="34" charset="0"/>
              <a:buChar char="•"/>
            </a:pPr>
            <a:r>
              <a:rPr lang="en-US" sz="2000" dirty="0"/>
              <a:t>In this notebook, </a:t>
            </a:r>
            <a:r>
              <a:rPr lang="en-US" sz="2000" dirty="0" smtClean="0"/>
              <a:t>I </a:t>
            </a:r>
            <a:r>
              <a:rPr lang="en-US" sz="2000" dirty="0"/>
              <a:t>used Wish summer clothes sales dataset that contain a lot of information we can dig for and defined Units Sold feature as a key metric that measure market </a:t>
            </a:r>
            <a:r>
              <a:rPr lang="en-US" sz="2000" dirty="0" smtClean="0"/>
              <a:t>performance </a:t>
            </a:r>
            <a:r>
              <a:rPr lang="en-US" sz="2000" dirty="0"/>
              <a:t>by each product/merchant. Firstly, we build hypothesis variable that affect Units Sold</a:t>
            </a:r>
          </a:p>
          <a:p>
            <a:endParaRPr lang="en-US" sz="20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208711" y="1313646"/>
            <a:ext cx="5181600" cy="378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698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Content</a:t>
            </a:r>
            <a:endParaRPr lang="en-US" b="1" dirty="0"/>
          </a:p>
        </p:txBody>
      </p:sp>
      <p:sp>
        <p:nvSpPr>
          <p:cNvPr id="3" name="Content Placeholder 2"/>
          <p:cNvSpPr>
            <a:spLocks noGrp="1"/>
          </p:cNvSpPr>
          <p:nvPr>
            <p:ph idx="1"/>
          </p:nvPr>
        </p:nvSpPr>
        <p:spPr/>
        <p:txBody>
          <a:bodyPr/>
          <a:lstStyle/>
          <a:p>
            <a:r>
              <a:rPr lang="en-US" dirty="0">
                <a:latin typeface="+mj-lt"/>
              </a:rPr>
              <a:t>This dataset contains product listings as well as products ratings and sales performance, which you would not find in other </a:t>
            </a:r>
            <a:r>
              <a:rPr lang="en-US" dirty="0" smtClean="0">
                <a:latin typeface="+mj-lt"/>
              </a:rPr>
              <a:t>datasets</a:t>
            </a:r>
          </a:p>
          <a:p>
            <a:r>
              <a:rPr lang="en-US" dirty="0">
                <a:latin typeface="+mj-lt"/>
              </a:rPr>
              <a:t>With this, you can finally start to look for correlations and patterns regarding the success of a product and the various components</a:t>
            </a:r>
            <a:endParaRPr lang="en-US" dirty="0" smtClean="0">
              <a:latin typeface="+mj-lt"/>
            </a:endParaRPr>
          </a:p>
          <a:p>
            <a:pPr marL="0" indent="0">
              <a:buNone/>
            </a:pPr>
            <a:endParaRPr lang="en-US" dirty="0">
              <a:latin typeface="+mj-lt"/>
            </a:endParaRPr>
          </a:p>
        </p:txBody>
      </p:sp>
    </p:spTree>
    <p:extLst>
      <p:ext uri="{BB962C8B-B14F-4D97-AF65-F5344CB8AC3E}">
        <p14:creationId xmlns:p14="http://schemas.microsoft.com/office/powerpoint/2010/main" val="34031182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2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698</TotalTime>
  <Words>1273</Words>
  <Application>Microsoft Office PowerPoint</Application>
  <PresentationFormat>Widescreen</PresentationFormat>
  <Paragraphs>120</Paragraphs>
  <Slides>19</Slides>
  <Notes>0</Notes>
  <HiddenSlides>0</HiddenSlides>
  <MMClips>2</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19</vt:i4>
      </vt:variant>
    </vt:vector>
  </HeadingPairs>
  <TitlesOfParts>
    <vt:vector size="31" baseType="lpstr">
      <vt:lpstr>Algerian</vt:lpstr>
      <vt:lpstr>Arial</vt:lpstr>
      <vt:lpstr>Century Gothic</vt:lpstr>
      <vt:lpstr>Garamond</vt:lpstr>
      <vt:lpstr>Trebuchet MS</vt:lpstr>
      <vt:lpstr>Wingdings 3</vt:lpstr>
      <vt:lpstr>Ion</vt:lpstr>
      <vt:lpstr>Organic</vt:lpstr>
      <vt:lpstr>1_Organic</vt:lpstr>
      <vt:lpstr>2_Organic</vt:lpstr>
      <vt:lpstr>Wisp</vt:lpstr>
      <vt:lpstr>Facet</vt:lpstr>
      <vt:lpstr>A presentation on  Sales of summer clothes In e-commerce Portal (wish.com)</vt:lpstr>
      <vt:lpstr>What is E-COMMERCE?</vt:lpstr>
      <vt:lpstr>Terminology to know?</vt:lpstr>
      <vt:lpstr>Benefits of E-commerce</vt:lpstr>
      <vt:lpstr>Disadvantages of ecommerce</vt:lpstr>
      <vt:lpstr>Introduction</vt:lpstr>
      <vt:lpstr>Objective</vt:lpstr>
      <vt:lpstr>Context</vt:lpstr>
      <vt:lpstr>Content</vt:lpstr>
      <vt:lpstr>Inspiration </vt:lpstr>
      <vt:lpstr>Collection Methodology</vt:lpstr>
      <vt:lpstr>Features and Columns </vt:lpstr>
      <vt:lpstr>Data Dictionary</vt:lpstr>
      <vt:lpstr>PowerPoint Presentation</vt:lpstr>
      <vt:lpstr>Features selection</vt:lpstr>
      <vt:lpstr>Model Selection and accuracy</vt:lpstr>
      <vt:lpstr>Conclusion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Sales of summer clothes In e-commerce (wish.com)</dc:title>
  <dc:creator>Welcome</dc:creator>
  <cp:lastModifiedBy>Welcome</cp:lastModifiedBy>
  <cp:revision>38</cp:revision>
  <dcterms:created xsi:type="dcterms:W3CDTF">2021-07-11T18:34:57Z</dcterms:created>
  <dcterms:modified xsi:type="dcterms:W3CDTF">2021-07-24T03:56:25Z</dcterms:modified>
</cp:coreProperties>
</file>